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8" r:id="rId2"/>
    <p:sldId id="259" r:id="rId3"/>
    <p:sldId id="266" r:id="rId4"/>
    <p:sldId id="260" r:id="rId5"/>
    <p:sldId id="268" r:id="rId6"/>
    <p:sldId id="261" r:id="rId7"/>
    <p:sldId id="262" r:id="rId8"/>
    <p:sldId id="263" r:id="rId9"/>
    <p:sldId id="265" r:id="rId10"/>
    <p:sldId id="264"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EC1CBE-0F94-4C1F-B987-0D6F25134712}" v="19" dt="2025-10-12T09:12:23.8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94660"/>
  </p:normalViewPr>
  <p:slideViewPr>
    <p:cSldViewPr snapToGrid="0">
      <p:cViewPr>
        <p:scale>
          <a:sx n="58" d="100"/>
          <a:sy n="58" d="100"/>
        </p:scale>
        <p:origin x="620"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uilhof, DJ (David)" userId="f6b1e7e5-beb7-4d4d-8e20-28d88b2a36c2" providerId="ADAL" clId="{77EC1CBE-0F94-4C1F-B987-0D6F25134712}"/>
    <pc:docChg chg="custSel addSld delSld modSld">
      <pc:chgData name="Zuilhof, DJ (David)" userId="f6b1e7e5-beb7-4d4d-8e20-28d88b2a36c2" providerId="ADAL" clId="{77EC1CBE-0F94-4C1F-B987-0D6F25134712}" dt="2025-10-12T09:12:23.958" v="807" actId="27636"/>
      <pc:docMkLst>
        <pc:docMk/>
      </pc:docMkLst>
      <pc:sldChg chg="modSp mod">
        <pc:chgData name="Zuilhof, DJ (David)" userId="f6b1e7e5-beb7-4d4d-8e20-28d88b2a36c2" providerId="ADAL" clId="{77EC1CBE-0F94-4C1F-B987-0D6F25134712}" dt="2025-10-12T09:05:51.920" v="690" actId="27636"/>
        <pc:sldMkLst>
          <pc:docMk/>
          <pc:sldMk cId="3832803632" sldId="258"/>
        </pc:sldMkLst>
        <pc:spChg chg="mod">
          <ac:chgData name="Zuilhof, DJ (David)" userId="f6b1e7e5-beb7-4d4d-8e20-28d88b2a36c2" providerId="ADAL" clId="{77EC1CBE-0F94-4C1F-B987-0D6F25134712}" dt="2025-10-12T09:05:51.920" v="690" actId="27636"/>
          <ac:spMkLst>
            <pc:docMk/>
            <pc:sldMk cId="3832803632" sldId="258"/>
            <ac:spMk id="6" creationId="{A6B11E74-2AD1-83E5-72EF-E77015787347}"/>
          </ac:spMkLst>
        </pc:spChg>
      </pc:sldChg>
      <pc:sldChg chg="new del">
        <pc:chgData name="Zuilhof, DJ (David)" userId="f6b1e7e5-beb7-4d4d-8e20-28d88b2a36c2" providerId="ADAL" clId="{77EC1CBE-0F94-4C1F-B987-0D6F25134712}" dt="2025-10-12T06:32:40.573" v="30" actId="47"/>
        <pc:sldMkLst>
          <pc:docMk/>
          <pc:sldMk cId="457244134" sldId="259"/>
        </pc:sldMkLst>
      </pc:sldChg>
      <pc:sldChg chg="delSp modSp add mod modNotesTx">
        <pc:chgData name="Zuilhof, DJ (David)" userId="f6b1e7e5-beb7-4d4d-8e20-28d88b2a36c2" providerId="ADAL" clId="{77EC1CBE-0F94-4C1F-B987-0D6F25134712}" dt="2025-10-12T07:39:54.296" v="549" actId="20577"/>
        <pc:sldMkLst>
          <pc:docMk/>
          <pc:sldMk cId="1889740738" sldId="259"/>
        </pc:sldMkLst>
        <pc:spChg chg="mod">
          <ac:chgData name="Zuilhof, DJ (David)" userId="f6b1e7e5-beb7-4d4d-8e20-28d88b2a36c2" providerId="ADAL" clId="{77EC1CBE-0F94-4C1F-B987-0D6F25134712}" dt="2025-10-12T06:49:44.641" v="220" actId="20577"/>
          <ac:spMkLst>
            <pc:docMk/>
            <pc:sldMk cId="1889740738" sldId="259"/>
            <ac:spMk id="6" creationId="{DC64D9AD-1058-1D5B-C7BF-A3629FE633C6}"/>
          </ac:spMkLst>
        </pc:spChg>
        <pc:picChg chg="del">
          <ac:chgData name="Zuilhof, DJ (David)" userId="f6b1e7e5-beb7-4d4d-8e20-28d88b2a36c2" providerId="ADAL" clId="{77EC1CBE-0F94-4C1F-B987-0D6F25134712}" dt="2025-10-12T06:36:40.406" v="82" actId="478"/>
          <ac:picMkLst>
            <pc:docMk/>
            <pc:sldMk cId="1889740738" sldId="259"/>
            <ac:picMk id="13" creationId="{CC5C0052-1376-2BC8-BFE9-5C4891B8D864}"/>
          </ac:picMkLst>
        </pc:picChg>
        <pc:picChg chg="del">
          <ac:chgData name="Zuilhof, DJ (David)" userId="f6b1e7e5-beb7-4d4d-8e20-28d88b2a36c2" providerId="ADAL" clId="{77EC1CBE-0F94-4C1F-B987-0D6F25134712}" dt="2025-10-12T06:36:40.385" v="81" actId="478"/>
          <ac:picMkLst>
            <pc:docMk/>
            <pc:sldMk cId="1889740738" sldId="259"/>
            <ac:picMk id="16" creationId="{F0FB5E2E-FF56-E8F6-61B8-0668CFB87746}"/>
          </ac:picMkLst>
        </pc:picChg>
        <pc:picChg chg="del">
          <ac:chgData name="Zuilhof, DJ (David)" userId="f6b1e7e5-beb7-4d4d-8e20-28d88b2a36c2" providerId="ADAL" clId="{77EC1CBE-0F94-4C1F-B987-0D6F25134712}" dt="2025-10-12T06:36:40.835" v="83" actId="478"/>
          <ac:picMkLst>
            <pc:docMk/>
            <pc:sldMk cId="1889740738" sldId="259"/>
            <ac:picMk id="1026" creationId="{8BCFC810-CAE0-B934-EDA5-521E2D6F6118}"/>
          </ac:picMkLst>
        </pc:picChg>
        <pc:picChg chg="del">
          <ac:chgData name="Zuilhof, DJ (David)" userId="f6b1e7e5-beb7-4d4d-8e20-28d88b2a36c2" providerId="ADAL" clId="{77EC1CBE-0F94-4C1F-B987-0D6F25134712}" dt="2025-10-12T06:36:34.467" v="80" actId="478"/>
          <ac:picMkLst>
            <pc:docMk/>
            <pc:sldMk cId="1889740738" sldId="259"/>
            <ac:picMk id="1028" creationId="{BC0B974A-8177-E246-2B87-3DA65587F1D4}"/>
          </ac:picMkLst>
        </pc:picChg>
      </pc:sldChg>
      <pc:sldChg chg="modSp add mod">
        <pc:chgData name="Zuilhof, DJ (David)" userId="f6b1e7e5-beb7-4d4d-8e20-28d88b2a36c2" providerId="ADAL" clId="{77EC1CBE-0F94-4C1F-B987-0D6F25134712}" dt="2025-10-12T09:07:29.353" v="729" actId="27636"/>
        <pc:sldMkLst>
          <pc:docMk/>
          <pc:sldMk cId="4105712049" sldId="260"/>
        </pc:sldMkLst>
        <pc:spChg chg="mod">
          <ac:chgData name="Zuilhof, DJ (David)" userId="f6b1e7e5-beb7-4d4d-8e20-28d88b2a36c2" providerId="ADAL" clId="{77EC1CBE-0F94-4C1F-B987-0D6F25134712}" dt="2025-10-12T09:07:29.353" v="729" actId="27636"/>
          <ac:spMkLst>
            <pc:docMk/>
            <pc:sldMk cId="4105712049" sldId="260"/>
            <ac:spMk id="6" creationId="{E9509644-8C87-92A7-251A-8F727F14324C}"/>
          </ac:spMkLst>
        </pc:spChg>
      </pc:sldChg>
      <pc:sldChg chg="modSp add mod">
        <pc:chgData name="Zuilhof, DJ (David)" userId="f6b1e7e5-beb7-4d4d-8e20-28d88b2a36c2" providerId="ADAL" clId="{77EC1CBE-0F94-4C1F-B987-0D6F25134712}" dt="2025-10-12T07:13:31.299" v="327"/>
        <pc:sldMkLst>
          <pc:docMk/>
          <pc:sldMk cId="2226554489" sldId="261"/>
        </pc:sldMkLst>
        <pc:spChg chg="mod">
          <ac:chgData name="Zuilhof, DJ (David)" userId="f6b1e7e5-beb7-4d4d-8e20-28d88b2a36c2" providerId="ADAL" clId="{77EC1CBE-0F94-4C1F-B987-0D6F25134712}" dt="2025-10-12T07:13:31.299" v="327"/>
          <ac:spMkLst>
            <pc:docMk/>
            <pc:sldMk cId="2226554489" sldId="261"/>
            <ac:spMk id="6" creationId="{C125CA38-E2B7-712F-AA19-32B04C9A943C}"/>
          </ac:spMkLst>
        </pc:spChg>
      </pc:sldChg>
      <pc:sldChg chg="modSp add mod">
        <pc:chgData name="Zuilhof, DJ (David)" userId="f6b1e7e5-beb7-4d4d-8e20-28d88b2a36c2" providerId="ADAL" clId="{77EC1CBE-0F94-4C1F-B987-0D6F25134712}" dt="2025-10-12T07:25:03.557" v="390" actId="27636"/>
        <pc:sldMkLst>
          <pc:docMk/>
          <pc:sldMk cId="3890754684" sldId="262"/>
        </pc:sldMkLst>
        <pc:spChg chg="mod">
          <ac:chgData name="Zuilhof, DJ (David)" userId="f6b1e7e5-beb7-4d4d-8e20-28d88b2a36c2" providerId="ADAL" clId="{77EC1CBE-0F94-4C1F-B987-0D6F25134712}" dt="2025-10-12T07:25:03.557" v="390" actId="27636"/>
          <ac:spMkLst>
            <pc:docMk/>
            <pc:sldMk cId="3890754684" sldId="262"/>
            <ac:spMk id="6" creationId="{E4A2F884-A332-918B-3F44-8822EDEBE308}"/>
          </ac:spMkLst>
        </pc:spChg>
      </pc:sldChg>
      <pc:sldChg chg="modSp add mod">
        <pc:chgData name="Zuilhof, DJ (David)" userId="f6b1e7e5-beb7-4d4d-8e20-28d88b2a36c2" providerId="ADAL" clId="{77EC1CBE-0F94-4C1F-B987-0D6F25134712}" dt="2025-10-12T07:29:20.215" v="405" actId="27636"/>
        <pc:sldMkLst>
          <pc:docMk/>
          <pc:sldMk cId="2762678302" sldId="263"/>
        </pc:sldMkLst>
        <pc:spChg chg="mod">
          <ac:chgData name="Zuilhof, DJ (David)" userId="f6b1e7e5-beb7-4d4d-8e20-28d88b2a36c2" providerId="ADAL" clId="{77EC1CBE-0F94-4C1F-B987-0D6F25134712}" dt="2025-10-12T07:29:20.215" v="405" actId="27636"/>
          <ac:spMkLst>
            <pc:docMk/>
            <pc:sldMk cId="2762678302" sldId="263"/>
            <ac:spMk id="6" creationId="{B98AF5F5-A29A-8B43-751D-1DEAB1CFC1FE}"/>
          </ac:spMkLst>
        </pc:spChg>
      </pc:sldChg>
      <pc:sldChg chg="modSp add mod">
        <pc:chgData name="Zuilhof, DJ (David)" userId="f6b1e7e5-beb7-4d4d-8e20-28d88b2a36c2" providerId="ADAL" clId="{77EC1CBE-0F94-4C1F-B987-0D6F25134712}" dt="2025-10-12T07:51:45.068" v="628" actId="27636"/>
        <pc:sldMkLst>
          <pc:docMk/>
          <pc:sldMk cId="3588003102" sldId="264"/>
        </pc:sldMkLst>
        <pc:spChg chg="mod">
          <ac:chgData name="Zuilhof, DJ (David)" userId="f6b1e7e5-beb7-4d4d-8e20-28d88b2a36c2" providerId="ADAL" clId="{77EC1CBE-0F94-4C1F-B987-0D6F25134712}" dt="2025-10-12T07:51:45.068" v="628" actId="27636"/>
          <ac:spMkLst>
            <pc:docMk/>
            <pc:sldMk cId="3588003102" sldId="264"/>
            <ac:spMk id="6" creationId="{9EFA6167-5114-1139-F161-0A23CEF02E91}"/>
          </ac:spMkLst>
        </pc:spChg>
      </pc:sldChg>
      <pc:sldChg chg="modSp add mod">
        <pc:chgData name="Zuilhof, DJ (David)" userId="f6b1e7e5-beb7-4d4d-8e20-28d88b2a36c2" providerId="ADAL" clId="{77EC1CBE-0F94-4C1F-B987-0D6F25134712}" dt="2025-10-12T07:37:37.761" v="509" actId="20577"/>
        <pc:sldMkLst>
          <pc:docMk/>
          <pc:sldMk cId="1316829807" sldId="265"/>
        </pc:sldMkLst>
        <pc:spChg chg="mod">
          <ac:chgData name="Zuilhof, DJ (David)" userId="f6b1e7e5-beb7-4d4d-8e20-28d88b2a36c2" providerId="ADAL" clId="{77EC1CBE-0F94-4C1F-B987-0D6F25134712}" dt="2025-10-12T07:37:37.761" v="509" actId="20577"/>
          <ac:spMkLst>
            <pc:docMk/>
            <pc:sldMk cId="1316829807" sldId="265"/>
            <ac:spMk id="6" creationId="{C288A624-251A-9436-7E9C-4FF448F981DE}"/>
          </ac:spMkLst>
        </pc:spChg>
      </pc:sldChg>
      <pc:sldChg chg="modSp add mod">
        <pc:chgData name="Zuilhof, DJ (David)" userId="f6b1e7e5-beb7-4d4d-8e20-28d88b2a36c2" providerId="ADAL" clId="{77EC1CBE-0F94-4C1F-B987-0D6F25134712}" dt="2025-10-12T09:12:23.958" v="807" actId="27636"/>
        <pc:sldMkLst>
          <pc:docMk/>
          <pc:sldMk cId="1748090883" sldId="266"/>
        </pc:sldMkLst>
        <pc:spChg chg="mod">
          <ac:chgData name="Zuilhof, DJ (David)" userId="f6b1e7e5-beb7-4d4d-8e20-28d88b2a36c2" providerId="ADAL" clId="{77EC1CBE-0F94-4C1F-B987-0D6F25134712}" dt="2025-10-12T09:12:23.958" v="807" actId="27636"/>
          <ac:spMkLst>
            <pc:docMk/>
            <pc:sldMk cId="1748090883" sldId="266"/>
            <ac:spMk id="6" creationId="{E16A5D27-A4BE-0580-C7A4-66A9E6EBA09D}"/>
          </ac:spMkLst>
        </pc:spChg>
      </pc:sldChg>
      <pc:sldChg chg="modSp add mod">
        <pc:chgData name="Zuilhof, DJ (David)" userId="f6b1e7e5-beb7-4d4d-8e20-28d88b2a36c2" providerId="ADAL" clId="{77EC1CBE-0F94-4C1F-B987-0D6F25134712}" dt="2025-10-12T09:09:34.774" v="802" actId="20577"/>
        <pc:sldMkLst>
          <pc:docMk/>
          <pc:sldMk cId="748904826" sldId="267"/>
        </pc:sldMkLst>
        <pc:spChg chg="mod">
          <ac:chgData name="Zuilhof, DJ (David)" userId="f6b1e7e5-beb7-4d4d-8e20-28d88b2a36c2" providerId="ADAL" clId="{77EC1CBE-0F94-4C1F-B987-0D6F25134712}" dt="2025-10-12T09:09:34.774" v="802" actId="20577"/>
          <ac:spMkLst>
            <pc:docMk/>
            <pc:sldMk cId="748904826" sldId="267"/>
            <ac:spMk id="6" creationId="{EB738EF2-67E9-D4A5-364C-9D61D4B8305C}"/>
          </ac:spMkLst>
        </pc:spChg>
      </pc:sldChg>
      <pc:sldChg chg="add">
        <pc:chgData name="Zuilhof, DJ (David)" userId="f6b1e7e5-beb7-4d4d-8e20-28d88b2a36c2" providerId="ADAL" clId="{77EC1CBE-0F94-4C1F-B987-0D6F25134712}" dt="2025-10-12T09:06:08.709" v="691" actId="2890"/>
        <pc:sldMkLst>
          <pc:docMk/>
          <pc:sldMk cId="2669426620"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CDB07E-8D0B-47D3-A01F-389A1F46994A}" type="datetimeFigureOut">
              <a:rPr lang="nl-NL" smtClean="0"/>
              <a:t>12-10-2025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F592AC-CA05-4FFC-B9A0-40E7372E6EC1}" type="slidenum">
              <a:rPr lang="nl-NL" smtClean="0"/>
              <a:t>‹nr.›</a:t>
            </a:fld>
            <a:endParaRPr lang="nl-NL"/>
          </a:p>
        </p:txBody>
      </p:sp>
    </p:spTree>
    <p:extLst>
      <p:ext uri="{BB962C8B-B14F-4D97-AF65-F5344CB8AC3E}">
        <p14:creationId xmlns:p14="http://schemas.microsoft.com/office/powerpoint/2010/main" val="2651624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Energielasten, milieu, </a:t>
            </a:r>
            <a:r>
              <a:rPr lang="nl-NL" dirty="0" err="1"/>
              <a:t>comformngwaarde</a:t>
            </a:r>
            <a:r>
              <a:rPr lang="nl-NL" dirty="0"/>
              <a:t> </a:t>
            </a:r>
          </a:p>
        </p:txBody>
      </p:sp>
      <p:sp>
        <p:nvSpPr>
          <p:cNvPr id="4" name="Tijdelijke aanduiding voor dianummer 3"/>
          <p:cNvSpPr>
            <a:spLocks noGrp="1"/>
          </p:cNvSpPr>
          <p:nvPr>
            <p:ph type="sldNum" sz="quarter" idx="5"/>
          </p:nvPr>
        </p:nvSpPr>
        <p:spPr/>
        <p:txBody>
          <a:bodyPr/>
          <a:lstStyle/>
          <a:p>
            <a:fld id="{B7F592AC-CA05-4FFC-B9A0-40E7372E6EC1}" type="slidenum">
              <a:rPr lang="nl-NL" smtClean="0"/>
              <a:t>2</a:t>
            </a:fld>
            <a:endParaRPr lang="nl-NL"/>
          </a:p>
        </p:txBody>
      </p:sp>
    </p:spTree>
    <p:extLst>
      <p:ext uri="{BB962C8B-B14F-4D97-AF65-F5344CB8AC3E}">
        <p14:creationId xmlns:p14="http://schemas.microsoft.com/office/powerpoint/2010/main" val="2910022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BDA10-9F6D-34B5-1D12-E5C93483CAA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484E8CD-F98F-4027-8D18-97B27C53BEC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4711297A-1816-339F-15EA-DDC45316E891}"/>
              </a:ext>
            </a:extLst>
          </p:cNvPr>
          <p:cNvSpPr>
            <a:spLocks noGrp="1"/>
          </p:cNvSpPr>
          <p:nvPr>
            <p:ph type="body" idx="1"/>
          </p:nvPr>
        </p:nvSpPr>
        <p:spPr/>
        <p:txBody>
          <a:bodyPr/>
          <a:lstStyle/>
          <a:p>
            <a:r>
              <a:rPr lang="nl-NL" dirty="0"/>
              <a:t>Energielasten, milieu, </a:t>
            </a:r>
            <a:r>
              <a:rPr lang="nl-NL" dirty="0" err="1"/>
              <a:t>comformngwaarde</a:t>
            </a:r>
            <a:r>
              <a:rPr lang="nl-NL" dirty="0"/>
              <a:t> </a:t>
            </a:r>
          </a:p>
        </p:txBody>
      </p:sp>
      <p:sp>
        <p:nvSpPr>
          <p:cNvPr id="4" name="Tijdelijke aanduiding voor dianummer 3">
            <a:extLst>
              <a:ext uri="{FF2B5EF4-FFF2-40B4-BE49-F238E27FC236}">
                <a16:creationId xmlns:a16="http://schemas.microsoft.com/office/drawing/2014/main" id="{2A245F59-E243-3C68-8C16-8EC4BB8DF234}"/>
              </a:ext>
            </a:extLst>
          </p:cNvPr>
          <p:cNvSpPr>
            <a:spLocks noGrp="1"/>
          </p:cNvSpPr>
          <p:nvPr>
            <p:ph type="sldNum" sz="quarter" idx="5"/>
          </p:nvPr>
        </p:nvSpPr>
        <p:spPr/>
        <p:txBody>
          <a:bodyPr/>
          <a:lstStyle/>
          <a:p>
            <a:fld id="{B7F592AC-CA05-4FFC-B9A0-40E7372E6EC1}" type="slidenum">
              <a:rPr lang="nl-NL" smtClean="0"/>
              <a:t>3</a:t>
            </a:fld>
            <a:endParaRPr lang="nl-NL"/>
          </a:p>
        </p:txBody>
      </p:sp>
    </p:spTree>
    <p:extLst>
      <p:ext uri="{BB962C8B-B14F-4D97-AF65-F5344CB8AC3E}">
        <p14:creationId xmlns:p14="http://schemas.microsoft.com/office/powerpoint/2010/main" val="3463368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‹nr.›</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‹nr.›</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‹nr.›</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‹nr.›</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‹nr.›</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‹nr.›</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‹nr.›</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‹nr.›</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‹nr.›</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‹nr.›</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‹nr.›</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10/12/2025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‹nr.›</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hyperlink" Target="https://www.verbeterjehuis.nl/energiesubsidiewijzer"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s://www.agv.nl/zelf-regelen/subsidies/subsidie-voor-groen-en-water/" TargetMode="External"/><Relationship Id="rId5" Type="http://schemas.openxmlformats.org/officeDocument/2006/relationships/hyperlink" Target="https://www.amsterdam.nl/subsidies/subsidieregelingen/subsidie-groen-amsterdam/" TargetMode="External"/><Relationship Id="rId4" Type="http://schemas.openxmlformats.org/officeDocument/2006/relationships/hyperlink" Target="https://www.rijksoverheid.nl/onderwerpen/energie-thuis/vraag-en-antwoord/subsidie-isolatie-huis"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youtu.be/6udP0spvKOs"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milieucentraal.nl/energie-besparen/isoleren-en-besparen/dubbelglas-hr-glas-tripleglas/" TargetMode="External"/><Relationship Id="rId13" Type="http://schemas.openxmlformats.org/officeDocument/2006/relationships/hyperlink" Target="https://www.milieucentraal.nl/energie-besparen/aardgasvrij-wonen/stappenplan-aardgasvrij-wonen/" TargetMode="External"/><Relationship Id="rId18" Type="http://schemas.openxmlformats.org/officeDocument/2006/relationships/hyperlink" Target="https://www.milieucentraal.nl/energie-besparen/apparaten-in-huis/grote-energieslurpers/" TargetMode="External"/><Relationship Id="rId3" Type="http://schemas.openxmlformats.org/officeDocument/2006/relationships/hyperlink" Target="https://www.milieucentraal.nl/energie-besparen/isoleren-en-besparen/alles-over-isoleren/" TargetMode="External"/><Relationship Id="rId7" Type="http://schemas.openxmlformats.org/officeDocument/2006/relationships/hyperlink" Target="https://www.milieucentraal.nl/energie-besparen/ventilatie/woning-ventileren/" TargetMode="External"/><Relationship Id="rId12" Type="http://schemas.openxmlformats.org/officeDocument/2006/relationships/hyperlink" Target="https://www.milieucentraal.nl/energie-besparen/duurzaam-verwarmen-en-koelen/hybride-warmtepomp/" TargetMode="External"/><Relationship Id="rId17" Type="http://schemas.openxmlformats.org/officeDocument/2006/relationships/hyperlink" Target="https://www.milieucentraal.nl/energie-besparen/apparaten-in-huis/koelkasten-en-vriezers/" TargetMode="External"/><Relationship Id="rId2" Type="http://schemas.openxmlformats.org/officeDocument/2006/relationships/image" Target="../media/image1.jpeg"/><Relationship Id="rId16" Type="http://schemas.openxmlformats.org/officeDocument/2006/relationships/hyperlink" Target="https://www.milieucentraal.nl/energie-besparen/apparaten-in-huis/tips-voor-zuinige-apparaten/" TargetMode="External"/><Relationship Id="rId20" Type="http://schemas.openxmlformats.org/officeDocument/2006/relationships/hyperlink" Target="https://www.milieucentraal.nl/energie-besparen/apparaten-in-huis/televisie/" TargetMode="External"/><Relationship Id="rId1" Type="http://schemas.openxmlformats.org/officeDocument/2006/relationships/slideLayout" Target="../slideLayouts/slideLayout2.xml"/><Relationship Id="rId6" Type="http://schemas.openxmlformats.org/officeDocument/2006/relationships/hyperlink" Target="https://www.milieucentraal.nl/energie-besparen/isoleren-en-besparen/vloerisolatie/" TargetMode="External"/><Relationship Id="rId11" Type="http://schemas.openxmlformats.org/officeDocument/2006/relationships/hyperlink" Target="https://www.milieucentraal.nl/energie-besparen/duurzaam-warm-water/zonneboiler/" TargetMode="External"/><Relationship Id="rId5" Type="http://schemas.openxmlformats.org/officeDocument/2006/relationships/hyperlink" Target="https://www.milieucentraal.nl/energie-besparen/isoleren-en-besparen/spouwmuurisolatie/" TargetMode="External"/><Relationship Id="rId15" Type="http://schemas.openxmlformats.org/officeDocument/2006/relationships/hyperlink" Target="https://www.milieucentraal.nl/energie-besparen/duurzaam-warm-water/besparen-onder-de-douche/" TargetMode="External"/><Relationship Id="rId10" Type="http://schemas.openxmlformats.org/officeDocument/2006/relationships/hyperlink" Target="https://www.milieucentraal.nl/energie-besparen/verwarmen-met-gas/nieuwe-cv-ketel-of-combiketel-kopen/" TargetMode="External"/><Relationship Id="rId19" Type="http://schemas.openxmlformats.org/officeDocument/2006/relationships/hyperlink" Target="https://www.milieucentraal.nl/energie-besparen/apparaten-in-huis/wasmachine/" TargetMode="External"/><Relationship Id="rId4" Type="http://schemas.openxmlformats.org/officeDocument/2006/relationships/hyperlink" Target="https://www.milieucentraal.nl/energie-besparen/isoleren-en-besparen/dakisolatie/" TargetMode="External"/><Relationship Id="rId9" Type="http://schemas.openxmlformats.org/officeDocument/2006/relationships/hyperlink" Target="https://www.milieucentraal.nl/energie-besparen/energiesubsidies-en-leningen/subsidies-verduurzamen-woning/" TargetMode="External"/><Relationship Id="rId14" Type="http://schemas.openxmlformats.org/officeDocument/2006/relationships/hyperlink" Target="https://www.milieucentraal.nl/energie-besparen/duurzaam-verwarmen-en-koelen/bespaartips-verwarmin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homeqgo.nl/"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www.zoekeenenergieadviseur.nl/" TargetMode="External"/><Relationship Id="rId4" Type="http://schemas.openxmlformats.org/officeDocument/2006/relationships/hyperlink" Target="https://www.milieucentraal.nl/over-ons/ontdek-wat-jij-kan-doen/"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rvo.nl/subsidies-financiering/isde/woningeigenaren"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verbeterjehuis.nl/eigen-huis/hoe-betaal-ik-het/energiebespaarlening"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a:extLst>
              <a:ext uri="{FF2B5EF4-FFF2-40B4-BE49-F238E27FC236}">
                <a16:creationId xmlns:a16="http://schemas.microsoft.com/office/drawing/2014/main" id="{CF582540-CA57-0A0D-FD8A-CDBD340D6DF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535" b="3094"/>
          <a:stretch/>
        </p:blipFill>
        <p:spPr>
          <a:xfrm>
            <a:off x="703182" y="2617139"/>
            <a:ext cx="4777381" cy="145397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pic>
        <p:nvPicPr>
          <p:cNvPr id="1026" name="Picture 2" descr="Avond in Pro rege impressie">
            <a:extLst>
              <a:ext uri="{FF2B5EF4-FFF2-40B4-BE49-F238E27FC236}">
                <a16:creationId xmlns:a16="http://schemas.microsoft.com/office/drawing/2014/main" id="{35141A42-AE29-6989-ADD0-84CF6CED65B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58079" y="4516230"/>
            <a:ext cx="2346921" cy="1760190"/>
          </a:xfrm>
          <a:prstGeom prst="rect">
            <a:avLst/>
          </a:prstGeom>
          <a:noFill/>
          <a:extLst>
            <a:ext uri="{909E8E84-426E-40DD-AFC4-6F175D3DCCD1}">
              <a14:hiddenFill xmlns:a14="http://schemas.microsoft.com/office/drawing/2010/main">
                <a:solidFill>
                  <a:srgbClr val="FFFFFF"/>
                </a:solidFill>
              </a14:hiddenFill>
            </a:ext>
          </a:extLst>
        </p:spPr>
      </p:pic>
      <p:pic>
        <p:nvPicPr>
          <p:cNvPr id="1028" name="F0F5B145-3A17-4AA7-A670-DAA3F7601748" descr="PHOTO-2023-01-14-13-23-20.jpg">
            <a:extLst>
              <a:ext uri="{FF2B5EF4-FFF2-40B4-BE49-F238E27FC236}">
                <a16:creationId xmlns:a16="http://schemas.microsoft.com/office/drawing/2014/main" id="{B294D990-DB12-DFA1-E79A-7CE496F4B21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6004" y="391952"/>
            <a:ext cx="2423464" cy="1817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a:extLst>
              <a:ext uri="{FF2B5EF4-FFF2-40B4-BE49-F238E27FC236}">
                <a16:creationId xmlns:a16="http://schemas.microsoft.com/office/drawing/2014/main" id="{A6B11E74-2AD1-83E5-72EF-E77015787347}"/>
              </a:ext>
            </a:extLst>
          </p:cNvPr>
          <p:cNvSpPr>
            <a:spLocks noGrp="1"/>
          </p:cNvSpPr>
          <p:nvPr>
            <p:ph idx="1"/>
          </p:nvPr>
        </p:nvSpPr>
        <p:spPr>
          <a:xfrm>
            <a:off x="5990216" y="1152690"/>
            <a:ext cx="5896479" cy="4351338"/>
          </a:xfrm>
        </p:spPr>
        <p:txBody>
          <a:bodyPr>
            <a:normAutofit fontScale="92500" lnSpcReduction="10000"/>
          </a:bodyPr>
          <a:lstStyle/>
          <a:p>
            <a:pPr marL="0" indent="0">
              <a:buNone/>
            </a:pPr>
            <a:r>
              <a:rPr lang="en-GB" sz="4500" b="1" dirty="0" err="1"/>
              <a:t>Kennissessie</a:t>
            </a:r>
            <a:r>
              <a:rPr lang="en-GB" sz="4500" b="1" dirty="0"/>
              <a:t> financiering </a:t>
            </a:r>
            <a:r>
              <a:rPr lang="en-GB" sz="4500" b="1" dirty="0" err="1"/>
              <a:t>vergroening</a:t>
            </a:r>
            <a:r>
              <a:rPr lang="en-GB" sz="4500" b="1" dirty="0"/>
              <a:t> en </a:t>
            </a:r>
            <a:r>
              <a:rPr lang="en-GB" sz="4500" b="1" dirty="0" err="1"/>
              <a:t>verduurzaming</a:t>
            </a:r>
            <a:endParaRPr lang="en-GB" sz="4500" b="1" dirty="0"/>
          </a:p>
          <a:p>
            <a:pPr marL="0" indent="0">
              <a:buNone/>
            </a:pPr>
            <a:endParaRPr lang="en-GB" sz="4500" b="1" dirty="0"/>
          </a:p>
          <a:p>
            <a:pPr marL="0" indent="0">
              <a:buNone/>
            </a:pPr>
            <a:r>
              <a:rPr lang="en-GB" sz="4500" b="1" dirty="0"/>
              <a:t>15 </a:t>
            </a:r>
            <a:r>
              <a:rPr lang="en-GB" sz="4500" b="1" dirty="0" err="1"/>
              <a:t>oktober</a:t>
            </a:r>
            <a:r>
              <a:rPr lang="en-GB" sz="4500" b="1" dirty="0"/>
              <a:t> 2025</a:t>
            </a:r>
          </a:p>
          <a:p>
            <a:pPr marL="0" indent="0">
              <a:buNone/>
            </a:pPr>
            <a:endParaRPr lang="en-GB" sz="4500" b="1" dirty="0"/>
          </a:p>
          <a:p>
            <a:pPr marL="0" indent="0">
              <a:buNone/>
            </a:pPr>
            <a:r>
              <a:rPr lang="en-GB" sz="4500" b="1" dirty="0"/>
              <a:t>David Zuilhof </a:t>
            </a:r>
          </a:p>
          <a:p>
            <a:pPr marL="0" indent="0">
              <a:buNone/>
            </a:pPr>
            <a:endParaRPr lang="en-GB" sz="4500" b="1" dirty="0"/>
          </a:p>
          <a:p>
            <a:pPr marL="0" indent="0">
              <a:buNone/>
            </a:pPr>
            <a:endParaRPr lang="en-GB" sz="4500" b="1" dirty="0"/>
          </a:p>
          <a:p>
            <a:pPr marL="0" indent="0">
              <a:buNone/>
            </a:pPr>
            <a:endParaRPr lang="en-GB" dirty="0"/>
          </a:p>
        </p:txBody>
      </p:sp>
      <p:pic>
        <p:nvPicPr>
          <p:cNvPr id="13" name="Picture 12" descr="A group of people in a classroom&#10;&#10;AI-generated content may be incorrect.">
            <a:extLst>
              <a:ext uri="{FF2B5EF4-FFF2-40B4-BE49-F238E27FC236}">
                <a16:creationId xmlns:a16="http://schemas.microsoft.com/office/drawing/2014/main" id="{5B6C010A-7EDF-B185-0C59-9408E02920D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9399" y="4343159"/>
            <a:ext cx="2577681" cy="1933261"/>
          </a:xfrm>
          <a:prstGeom prst="rect">
            <a:avLst/>
          </a:prstGeom>
        </p:spPr>
      </p:pic>
      <p:pic>
        <p:nvPicPr>
          <p:cNvPr id="16" name="Picture 15" descr="A group of men sitting at a table with a cake&#10;&#10;AI-generated content may be incorrect.">
            <a:extLst>
              <a:ext uri="{FF2B5EF4-FFF2-40B4-BE49-F238E27FC236}">
                <a16:creationId xmlns:a16="http://schemas.microsoft.com/office/drawing/2014/main" id="{9A5038F7-D018-B501-0920-A191733C3D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324144" y="440517"/>
            <a:ext cx="2423464" cy="1817598"/>
          </a:xfrm>
          <a:prstGeom prst="rect">
            <a:avLst/>
          </a:prstGeom>
        </p:spPr>
      </p:pic>
    </p:spTree>
    <p:extLst>
      <p:ext uri="{BB962C8B-B14F-4D97-AF65-F5344CB8AC3E}">
        <p14:creationId xmlns:p14="http://schemas.microsoft.com/office/powerpoint/2010/main" val="3832803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6920C2-B944-E6F6-0B3F-FA6F196CDC3D}"/>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BB987F7-F128-2E00-2442-B47720CBEB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D6C4E1AA-C842-7D47-1D1D-0810D4884E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35E6DCDE-39F5-226F-966B-60824DBF4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a:extLst>
              <a:ext uri="{FF2B5EF4-FFF2-40B4-BE49-F238E27FC236}">
                <a16:creationId xmlns:a16="http://schemas.microsoft.com/office/drawing/2014/main" id="{314137FE-81B8-2C6B-1CDB-DD76CEA3E4B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535" b="3094"/>
          <a:stretch/>
        </p:blipFill>
        <p:spPr>
          <a:xfrm>
            <a:off x="703182" y="2617139"/>
            <a:ext cx="4777381" cy="145397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6" name="Content Placeholder 5">
            <a:extLst>
              <a:ext uri="{FF2B5EF4-FFF2-40B4-BE49-F238E27FC236}">
                <a16:creationId xmlns:a16="http://schemas.microsoft.com/office/drawing/2014/main" id="{9EFA6167-5114-1139-F161-0A23CEF02E91}"/>
              </a:ext>
            </a:extLst>
          </p:cNvPr>
          <p:cNvSpPr>
            <a:spLocks noGrp="1"/>
          </p:cNvSpPr>
          <p:nvPr>
            <p:ph idx="1"/>
          </p:nvPr>
        </p:nvSpPr>
        <p:spPr>
          <a:xfrm>
            <a:off x="5990216" y="1152690"/>
            <a:ext cx="5896479" cy="4351338"/>
          </a:xfrm>
        </p:spPr>
        <p:txBody>
          <a:bodyPr>
            <a:normAutofit fontScale="85000" lnSpcReduction="20000"/>
          </a:bodyPr>
          <a:lstStyle/>
          <a:p>
            <a:pPr marL="0" indent="0">
              <a:buNone/>
            </a:pPr>
            <a:r>
              <a:rPr lang="en-GB" sz="4500" b="1" dirty="0" err="1"/>
              <a:t>Subsidie</a:t>
            </a:r>
            <a:endParaRPr lang="en-GB" sz="4500" b="1" dirty="0"/>
          </a:p>
          <a:p>
            <a:r>
              <a:rPr lang="nl-NL" sz="3200" dirty="0">
                <a:hlinkClick r:id="rId3"/>
              </a:rPr>
              <a:t>Energiesubsidiewijzer: vind eenvoudig subsidies en leningen | </a:t>
            </a:r>
            <a:r>
              <a:rPr lang="nl-NL" sz="3200" dirty="0" err="1">
                <a:hlinkClick r:id="rId3"/>
              </a:rPr>
              <a:t>Verbeterjehuis</a:t>
            </a:r>
            <a:endParaRPr lang="nl-NL" sz="3200" dirty="0">
              <a:hlinkClick r:id="rId4"/>
            </a:endParaRPr>
          </a:p>
          <a:p>
            <a:r>
              <a:rPr lang="nl-NL" sz="3200" dirty="0">
                <a:hlinkClick r:id="rId4"/>
              </a:rPr>
              <a:t>Kan ik subsidie krijgen voor het isoleren van mijn huis? | Rijksoverheid.nl</a:t>
            </a:r>
            <a:endParaRPr lang="nl-NL" sz="3200" dirty="0"/>
          </a:p>
          <a:p>
            <a:r>
              <a:rPr lang="nl-NL" sz="3200" dirty="0">
                <a:hlinkClick r:id="rId5"/>
              </a:rPr>
              <a:t>Subsidie Groen in Amsterdam (inclusief groene daken en groene tuinen) | Gemeente Amsterdam</a:t>
            </a:r>
            <a:endParaRPr lang="nl-NL" sz="3200" dirty="0"/>
          </a:p>
          <a:p>
            <a:r>
              <a:rPr lang="nl-NL" sz="3200" dirty="0">
                <a:hlinkClick r:id="rId6"/>
              </a:rPr>
              <a:t>Subsidie voor groen en water | Waterschap AGV</a:t>
            </a:r>
            <a:endParaRPr lang="en-GB" sz="3200" b="1" dirty="0"/>
          </a:p>
          <a:p>
            <a:pPr marL="0" indent="0">
              <a:buNone/>
            </a:pPr>
            <a:endParaRPr lang="en-GB" dirty="0"/>
          </a:p>
        </p:txBody>
      </p:sp>
    </p:spTree>
    <p:extLst>
      <p:ext uri="{BB962C8B-B14F-4D97-AF65-F5344CB8AC3E}">
        <p14:creationId xmlns:p14="http://schemas.microsoft.com/office/powerpoint/2010/main" val="3588003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57EC971-8B50-A05A-6F53-AA23FB3CA097}"/>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BE4AE7E-017B-44EF-D416-42BDEC247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D8825406-92CD-6AF8-999B-71A6214ECA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D212EAB7-2E80-F887-762C-044AA9D133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a:extLst>
              <a:ext uri="{FF2B5EF4-FFF2-40B4-BE49-F238E27FC236}">
                <a16:creationId xmlns:a16="http://schemas.microsoft.com/office/drawing/2014/main" id="{CEF0BAC7-F908-0F50-C14C-6CE631C9EC7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535" b="3094"/>
          <a:stretch/>
        </p:blipFill>
        <p:spPr>
          <a:xfrm>
            <a:off x="703182" y="2617139"/>
            <a:ext cx="4777381" cy="145397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6" name="Content Placeholder 5">
            <a:extLst>
              <a:ext uri="{FF2B5EF4-FFF2-40B4-BE49-F238E27FC236}">
                <a16:creationId xmlns:a16="http://schemas.microsoft.com/office/drawing/2014/main" id="{EB738EF2-67E9-D4A5-364C-9D61D4B8305C}"/>
              </a:ext>
            </a:extLst>
          </p:cNvPr>
          <p:cNvSpPr>
            <a:spLocks noGrp="1"/>
          </p:cNvSpPr>
          <p:nvPr>
            <p:ph idx="1"/>
          </p:nvPr>
        </p:nvSpPr>
        <p:spPr>
          <a:xfrm>
            <a:off x="5990216" y="1152690"/>
            <a:ext cx="5896479" cy="4351338"/>
          </a:xfrm>
        </p:spPr>
        <p:txBody>
          <a:bodyPr>
            <a:normAutofit fontScale="92500" lnSpcReduction="20000"/>
          </a:bodyPr>
          <a:lstStyle/>
          <a:p>
            <a:pPr marL="0" indent="0">
              <a:buNone/>
            </a:pPr>
            <a:endParaRPr lang="en-GB" sz="4500" b="1" dirty="0"/>
          </a:p>
          <a:p>
            <a:pPr marL="0" indent="0">
              <a:buNone/>
            </a:pPr>
            <a:endParaRPr lang="en-GB" sz="4500" b="1" dirty="0"/>
          </a:p>
          <a:p>
            <a:pPr marL="0" indent="0">
              <a:buNone/>
            </a:pPr>
            <a:r>
              <a:rPr lang="en-GB" sz="6000" b="1" dirty="0" err="1"/>
              <a:t>Vragen</a:t>
            </a:r>
            <a:r>
              <a:rPr lang="en-GB" sz="6000" b="1" dirty="0"/>
              <a:t> en </a:t>
            </a:r>
            <a:r>
              <a:rPr lang="en-GB" sz="6000" b="1" dirty="0" err="1"/>
              <a:t>plannen</a:t>
            </a:r>
            <a:r>
              <a:rPr lang="en-GB" sz="6000" b="1" dirty="0"/>
              <a:t>?</a:t>
            </a:r>
          </a:p>
          <a:p>
            <a:pPr marL="0" indent="0">
              <a:buNone/>
            </a:pPr>
            <a:endParaRPr lang="en-GB" sz="6000" b="1" dirty="0"/>
          </a:p>
          <a:p>
            <a:pPr marL="0" indent="0">
              <a:buNone/>
            </a:pPr>
            <a:r>
              <a:rPr lang="en-GB" sz="3300" b="1" dirty="0"/>
              <a:t>Lid </a:t>
            </a:r>
            <a:r>
              <a:rPr lang="en-GB" sz="3300" b="1" dirty="0" err="1"/>
              <a:t>worden</a:t>
            </a:r>
            <a:r>
              <a:rPr lang="en-GB" sz="3300" b="1" dirty="0"/>
              <a:t>/</a:t>
            </a:r>
            <a:r>
              <a:rPr lang="en-GB" sz="3300" b="1" dirty="0" err="1"/>
              <a:t>inschrijven</a:t>
            </a:r>
            <a:r>
              <a:rPr lang="en-GB" sz="3300" b="1" dirty="0"/>
              <a:t> </a:t>
            </a:r>
            <a:r>
              <a:rPr lang="en-GB" sz="3300" b="1" dirty="0" err="1"/>
              <a:t>nieuwsbrief</a:t>
            </a:r>
            <a:r>
              <a:rPr lang="en-GB" sz="3300" b="1" dirty="0"/>
              <a:t>: www.duurzaamslotervaart.nl </a:t>
            </a:r>
          </a:p>
          <a:p>
            <a:pPr marL="0" indent="0">
              <a:buNone/>
            </a:pPr>
            <a:endParaRPr lang="en-GB" dirty="0"/>
          </a:p>
        </p:txBody>
      </p:sp>
    </p:spTree>
    <p:extLst>
      <p:ext uri="{BB962C8B-B14F-4D97-AF65-F5344CB8AC3E}">
        <p14:creationId xmlns:p14="http://schemas.microsoft.com/office/powerpoint/2010/main" val="748904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0489B9-971A-5724-F586-A31E343BCB6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62CD787-6F0F-606C-8CC0-F2917BC9AB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1C6AD482-A614-4642-D0BC-8F3E9DC24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A7AE7E67-3C03-B10D-E91A-49376969A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a:extLst>
              <a:ext uri="{FF2B5EF4-FFF2-40B4-BE49-F238E27FC236}">
                <a16:creationId xmlns:a16="http://schemas.microsoft.com/office/drawing/2014/main" id="{7BFE0144-02DF-0ECF-1FF1-436DC7705AD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535" b="3094"/>
          <a:stretch/>
        </p:blipFill>
        <p:spPr>
          <a:xfrm>
            <a:off x="703182" y="2617139"/>
            <a:ext cx="4777381" cy="145397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6" name="Content Placeholder 5">
            <a:extLst>
              <a:ext uri="{FF2B5EF4-FFF2-40B4-BE49-F238E27FC236}">
                <a16:creationId xmlns:a16="http://schemas.microsoft.com/office/drawing/2014/main" id="{DC64D9AD-1058-1D5B-C7BF-A3629FE633C6}"/>
              </a:ext>
            </a:extLst>
          </p:cNvPr>
          <p:cNvSpPr>
            <a:spLocks noGrp="1"/>
          </p:cNvSpPr>
          <p:nvPr>
            <p:ph idx="1"/>
          </p:nvPr>
        </p:nvSpPr>
        <p:spPr>
          <a:xfrm>
            <a:off x="5990216" y="1152690"/>
            <a:ext cx="5896479" cy="4351338"/>
          </a:xfrm>
        </p:spPr>
        <p:txBody>
          <a:bodyPr>
            <a:normAutofit/>
          </a:bodyPr>
          <a:lstStyle/>
          <a:p>
            <a:pPr marL="0" indent="0">
              <a:buNone/>
            </a:pPr>
            <a:r>
              <a:rPr lang="en-GB" sz="4500" b="1" dirty="0"/>
              <a:t>Agenda</a:t>
            </a:r>
          </a:p>
          <a:p>
            <a:r>
              <a:rPr lang="en-GB" sz="3200" b="1" dirty="0" err="1"/>
              <a:t>Waarom</a:t>
            </a:r>
            <a:r>
              <a:rPr lang="en-GB" sz="3200" b="1" dirty="0"/>
              <a:t>?</a:t>
            </a:r>
          </a:p>
          <a:p>
            <a:r>
              <a:rPr lang="en-GB" sz="3200" b="1" dirty="0" err="1"/>
              <a:t>Inzicht</a:t>
            </a:r>
            <a:endParaRPr lang="en-GB" sz="3200" b="1" dirty="0"/>
          </a:p>
          <a:p>
            <a:r>
              <a:rPr lang="en-GB" sz="3200" b="1" dirty="0"/>
              <a:t>Financiering </a:t>
            </a:r>
          </a:p>
          <a:p>
            <a:r>
              <a:rPr lang="en-GB" sz="3200" b="1" dirty="0" err="1"/>
              <a:t>Uitvoering</a:t>
            </a:r>
            <a:endParaRPr lang="en-GB" sz="3200" b="1" dirty="0"/>
          </a:p>
          <a:p>
            <a:pPr marL="0" indent="0">
              <a:buNone/>
            </a:pPr>
            <a:endParaRPr lang="en-GB" sz="4500" b="1" dirty="0"/>
          </a:p>
          <a:p>
            <a:pPr marL="0" indent="0">
              <a:buNone/>
            </a:pPr>
            <a:endParaRPr lang="en-GB" dirty="0"/>
          </a:p>
        </p:txBody>
      </p:sp>
    </p:spTree>
    <p:extLst>
      <p:ext uri="{BB962C8B-B14F-4D97-AF65-F5344CB8AC3E}">
        <p14:creationId xmlns:p14="http://schemas.microsoft.com/office/powerpoint/2010/main" val="1889740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9C7397E-BB4A-6126-751A-20DF916455E8}"/>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9BD8018-73E4-1195-2558-37E5AA0D58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8D38D626-5E3F-8382-F02C-14A14F43CC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461F9AE6-AE8D-B683-1893-12BBB97438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a:extLst>
              <a:ext uri="{FF2B5EF4-FFF2-40B4-BE49-F238E27FC236}">
                <a16:creationId xmlns:a16="http://schemas.microsoft.com/office/drawing/2014/main" id="{D615EC4E-B6B4-2BB5-E6BC-D59DB96CCF1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535" b="3094"/>
          <a:stretch/>
        </p:blipFill>
        <p:spPr>
          <a:xfrm>
            <a:off x="703182" y="2617139"/>
            <a:ext cx="4777381" cy="145397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6" name="Content Placeholder 5">
            <a:extLst>
              <a:ext uri="{FF2B5EF4-FFF2-40B4-BE49-F238E27FC236}">
                <a16:creationId xmlns:a16="http://schemas.microsoft.com/office/drawing/2014/main" id="{E16A5D27-A4BE-0580-C7A4-66A9E6EBA09D}"/>
              </a:ext>
            </a:extLst>
          </p:cNvPr>
          <p:cNvSpPr>
            <a:spLocks noGrp="1"/>
          </p:cNvSpPr>
          <p:nvPr>
            <p:ph idx="1"/>
          </p:nvPr>
        </p:nvSpPr>
        <p:spPr>
          <a:xfrm>
            <a:off x="5990216" y="1152690"/>
            <a:ext cx="5896479" cy="4351338"/>
          </a:xfrm>
        </p:spPr>
        <p:txBody>
          <a:bodyPr>
            <a:normAutofit lnSpcReduction="10000"/>
          </a:bodyPr>
          <a:lstStyle/>
          <a:p>
            <a:pPr marL="0" indent="0">
              <a:buNone/>
            </a:pPr>
            <a:r>
              <a:rPr lang="en-GB" sz="4500" b="1" dirty="0" err="1"/>
              <a:t>Waarom</a:t>
            </a:r>
            <a:r>
              <a:rPr lang="en-GB" sz="4500" b="1" dirty="0"/>
              <a:t>?</a:t>
            </a:r>
          </a:p>
          <a:p>
            <a:r>
              <a:rPr lang="en-GB" sz="3200" b="1" dirty="0" err="1"/>
              <a:t>Energielasten</a:t>
            </a:r>
            <a:r>
              <a:rPr lang="en-GB" sz="3200" b="1" dirty="0"/>
              <a:t> </a:t>
            </a:r>
            <a:r>
              <a:rPr lang="en-GB" sz="3200" b="1" dirty="0" err="1"/>
              <a:t>verlagen</a:t>
            </a:r>
            <a:endParaRPr lang="en-GB" sz="3200" b="1" dirty="0"/>
          </a:p>
          <a:p>
            <a:r>
              <a:rPr lang="en-GB" sz="3200" b="1" dirty="0"/>
              <a:t>Milieu</a:t>
            </a:r>
          </a:p>
          <a:p>
            <a:r>
              <a:rPr lang="en-GB" sz="3200" b="1" dirty="0"/>
              <a:t>Comfort</a:t>
            </a:r>
          </a:p>
          <a:p>
            <a:r>
              <a:rPr lang="en-GB" sz="3200" b="1" dirty="0" err="1"/>
              <a:t>Woningwaarde</a:t>
            </a:r>
            <a:r>
              <a:rPr lang="en-GB" sz="3200" b="1" dirty="0"/>
              <a:t> </a:t>
            </a:r>
            <a:r>
              <a:rPr lang="en-GB" sz="3200" b="1" dirty="0" err="1"/>
              <a:t>verhogen</a:t>
            </a:r>
            <a:endParaRPr lang="en-GB" sz="3200" b="1" dirty="0"/>
          </a:p>
          <a:p>
            <a:endParaRPr lang="en-GB" sz="3200" b="1" dirty="0"/>
          </a:p>
          <a:p>
            <a:r>
              <a:rPr lang="nl-NL" sz="3200" b="1" dirty="0">
                <a:hlinkClick r:id="rId4"/>
              </a:rPr>
              <a:t>Praktische gids voor iedere duurzame stap</a:t>
            </a:r>
            <a:r>
              <a:rPr lang="en-GB" sz="3200" b="1" dirty="0"/>
              <a:t> </a:t>
            </a:r>
          </a:p>
          <a:p>
            <a:pPr marL="0" indent="0">
              <a:buNone/>
            </a:pPr>
            <a:endParaRPr lang="en-GB" dirty="0"/>
          </a:p>
        </p:txBody>
      </p:sp>
    </p:spTree>
    <p:extLst>
      <p:ext uri="{BB962C8B-B14F-4D97-AF65-F5344CB8AC3E}">
        <p14:creationId xmlns:p14="http://schemas.microsoft.com/office/powerpoint/2010/main" val="1748090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68A831A-3A2C-A9F4-0876-535EB129E11A}"/>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DFAA579-2B92-4C2B-C148-305E7F02B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821F3FA7-9D8B-3F05-A43B-8D6DF5C274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5943E5A0-1C08-7668-2382-5D4410C658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a:extLst>
              <a:ext uri="{FF2B5EF4-FFF2-40B4-BE49-F238E27FC236}">
                <a16:creationId xmlns:a16="http://schemas.microsoft.com/office/drawing/2014/main" id="{AD8837BC-6336-0624-B2AA-A25CEE7F803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535" b="3094"/>
          <a:stretch/>
        </p:blipFill>
        <p:spPr>
          <a:xfrm>
            <a:off x="703182" y="2617139"/>
            <a:ext cx="4777381" cy="145397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6" name="Content Placeholder 5">
            <a:extLst>
              <a:ext uri="{FF2B5EF4-FFF2-40B4-BE49-F238E27FC236}">
                <a16:creationId xmlns:a16="http://schemas.microsoft.com/office/drawing/2014/main" id="{E9509644-8C87-92A7-251A-8F727F14324C}"/>
              </a:ext>
            </a:extLst>
          </p:cNvPr>
          <p:cNvSpPr>
            <a:spLocks noGrp="1"/>
          </p:cNvSpPr>
          <p:nvPr>
            <p:ph idx="1"/>
          </p:nvPr>
        </p:nvSpPr>
        <p:spPr>
          <a:xfrm>
            <a:off x="5990216" y="1152690"/>
            <a:ext cx="5896479" cy="5248110"/>
          </a:xfrm>
        </p:spPr>
        <p:txBody>
          <a:bodyPr>
            <a:normAutofit fontScale="40000" lnSpcReduction="20000"/>
          </a:bodyPr>
          <a:lstStyle/>
          <a:p>
            <a:pPr marL="0" indent="0">
              <a:buNone/>
            </a:pPr>
            <a:r>
              <a:rPr lang="en-GB" sz="4500" b="1" dirty="0" err="1"/>
              <a:t>Inzicht</a:t>
            </a:r>
            <a:endParaRPr lang="en-GB" sz="4500" b="1" dirty="0"/>
          </a:p>
          <a:p>
            <a:r>
              <a:rPr lang="nl-NL" sz="3500" dirty="0"/>
              <a:t>Ongeveer 47 procent van je energierekening is voor de verwarming van je huis. Hier is dus veel winst te behalen. Warm water is goed voor ongeveer 16 procent, apparaten en lampen in huis nemen ongeveer 23 procent voor hun rekening, en 2 procent is voor koken. De vaste kosten zijn ongeveer 12 procent van je energierekening.</a:t>
            </a:r>
          </a:p>
          <a:p>
            <a:r>
              <a:rPr lang="nl-NL" sz="3500" dirty="0"/>
              <a:t>Er zijn allerlei dingen die je kunt doen om energie te besparen. </a:t>
            </a:r>
            <a:r>
              <a:rPr lang="nl-NL" sz="3500" b="1" dirty="0">
                <a:hlinkClick r:id="rId3" tooltip="Alles over isoleren"/>
              </a:rPr>
              <a:t>Isoleren</a:t>
            </a:r>
            <a:r>
              <a:rPr lang="nl-NL" sz="3500" dirty="0"/>
              <a:t> is een hele belangrijke. Veel huizen hebben al dubbel glas en </a:t>
            </a:r>
            <a:r>
              <a:rPr lang="nl-NL" sz="3500" b="1" dirty="0">
                <a:hlinkClick r:id="rId4" tooltip="Dakisolatie"/>
              </a:rPr>
              <a:t>dakisolatie</a:t>
            </a:r>
            <a:r>
              <a:rPr lang="nl-NL" sz="3500" dirty="0"/>
              <a:t>, maar de </a:t>
            </a:r>
            <a:r>
              <a:rPr lang="nl-NL" sz="3500" b="1" dirty="0">
                <a:hlinkClick r:id="rId5" tooltip="Spouwmuurisolatie"/>
              </a:rPr>
              <a:t>buitenmuren</a:t>
            </a:r>
            <a:r>
              <a:rPr lang="nl-NL" sz="3500" dirty="0"/>
              <a:t> en </a:t>
            </a:r>
            <a:r>
              <a:rPr lang="nl-NL" sz="3500" b="1" dirty="0">
                <a:hlinkClick r:id="rId6" tooltip="Vloerisolatie"/>
              </a:rPr>
              <a:t>vloer</a:t>
            </a:r>
            <a:r>
              <a:rPr lang="nl-NL" sz="3500" dirty="0"/>
              <a:t> zijn vaak nog niet geïsoleerd. Maak daarom de isolatie van je woning af en kies daarbij voor hoge isolatiewaarden. Let wel op voldoende </a:t>
            </a:r>
            <a:r>
              <a:rPr lang="nl-NL" sz="3500" b="1" dirty="0">
                <a:hlinkClick r:id="rId7" tooltip="Woning ventileren"/>
              </a:rPr>
              <a:t>ventilatie</a:t>
            </a:r>
            <a:r>
              <a:rPr lang="nl-NL" sz="3500" dirty="0"/>
              <a:t>. Ook dubbel glas kun vervangen door </a:t>
            </a:r>
            <a:r>
              <a:rPr lang="nl-NL" sz="3500" b="1" dirty="0" err="1">
                <a:hlinkClick r:id="rId8" tooltip="Dubbel glas, HR glas en triple glas"/>
              </a:rPr>
              <a:t>hr</a:t>
            </a:r>
            <a:r>
              <a:rPr lang="nl-NL" sz="3500" b="1" dirty="0">
                <a:hlinkClick r:id="rId8" tooltip="Dubbel glas, HR glas en triple glas"/>
              </a:rPr>
              <a:t>++- of tripleglas</a:t>
            </a:r>
            <a:r>
              <a:rPr lang="nl-NL" sz="3500" dirty="0"/>
              <a:t>. Er zijn </a:t>
            </a:r>
            <a:r>
              <a:rPr lang="nl-NL" sz="3500" b="1" dirty="0">
                <a:hlinkClick r:id="rId9" tooltip="Subsidies verduurzamen woning"/>
              </a:rPr>
              <a:t>subsidies en leningen</a:t>
            </a:r>
            <a:r>
              <a:rPr lang="nl-NL" sz="3500" dirty="0"/>
              <a:t> om te helpen met de kosten.</a:t>
            </a:r>
          </a:p>
          <a:p>
            <a:r>
              <a:rPr lang="nl-NL" sz="3500" dirty="0"/>
              <a:t>Slim met je verwarming omgaan helpt ook om je energieverbruik omlaag te brengen. Zuinige </a:t>
            </a:r>
            <a:r>
              <a:rPr lang="nl-NL" sz="3500" b="1" dirty="0">
                <a:hlinkClick r:id="rId10" tooltip="Nieuwe cv-ketel of combiketel kopen"/>
              </a:rPr>
              <a:t>hr-ketels</a:t>
            </a:r>
            <a:r>
              <a:rPr lang="nl-NL" sz="3500" dirty="0"/>
              <a:t> zijn standaard geworden. Met een </a:t>
            </a:r>
            <a:r>
              <a:rPr lang="nl-NL" sz="3500" b="1" dirty="0">
                <a:hlinkClick r:id="rId11" tooltip="Zonneboiler"/>
              </a:rPr>
              <a:t>zonneboiler</a:t>
            </a:r>
            <a:r>
              <a:rPr lang="nl-NL" sz="3500" dirty="0"/>
              <a:t> of </a:t>
            </a:r>
            <a:r>
              <a:rPr lang="nl-NL" sz="3500" b="1" dirty="0">
                <a:hlinkClick r:id="rId12" tooltip="Hybride warmtepomp"/>
              </a:rPr>
              <a:t>hybride warmtepomp</a:t>
            </a:r>
            <a:r>
              <a:rPr lang="nl-NL" sz="3500" dirty="0"/>
              <a:t> kun je een volgende stap zetten. Wil je je huis aardgasvrij maken? Check ons </a:t>
            </a:r>
            <a:r>
              <a:rPr lang="nl-NL" sz="3500" b="1" dirty="0">
                <a:hlinkClick r:id="rId13" tooltip="Stappenplan aardgasvrij wonen"/>
              </a:rPr>
              <a:t>stappenplan aardgasvrij</a:t>
            </a:r>
            <a:r>
              <a:rPr lang="nl-NL" sz="3500" dirty="0"/>
              <a:t>. En vergeet de </a:t>
            </a:r>
            <a:r>
              <a:rPr lang="nl-NL" sz="3500" b="1" dirty="0">
                <a:hlinkClick r:id="rId14" tooltip="Bespaartips verwarming"/>
              </a:rPr>
              <a:t>makkelijke en goedkope bespaartips</a:t>
            </a:r>
            <a:r>
              <a:rPr lang="nl-NL" sz="3500" dirty="0"/>
              <a:t> niet!</a:t>
            </a:r>
          </a:p>
          <a:p>
            <a:r>
              <a:rPr lang="nl-NL" sz="3500" dirty="0"/>
              <a:t>Warm water kan je </a:t>
            </a:r>
            <a:r>
              <a:rPr lang="nl-NL" sz="3500" b="1" dirty="0">
                <a:hlinkClick r:id="rId15" tooltip="Besparen onder de douche"/>
              </a:rPr>
              <a:t>simpel besparen</a:t>
            </a:r>
            <a:r>
              <a:rPr lang="nl-NL" sz="3500" dirty="0"/>
              <a:t> met een waterbesparende douchekop. Je zal het verschil onder de douche niet merken, maar wél in de portemonnee. En douche maximaal 5 minuten per keer. Gemiddeld staan we 7,4 minuten onder de warme douche.</a:t>
            </a:r>
          </a:p>
          <a:p>
            <a:r>
              <a:rPr lang="nl-NL" sz="3500" dirty="0"/>
              <a:t>Ook met je </a:t>
            </a:r>
            <a:r>
              <a:rPr lang="nl-NL" sz="3500" b="1" dirty="0">
                <a:hlinkClick r:id="rId16" tooltip="Tips voor zuinige apparaten"/>
              </a:rPr>
              <a:t>apparaten</a:t>
            </a:r>
            <a:r>
              <a:rPr lang="nl-NL" sz="3500" dirty="0"/>
              <a:t> kun je besparen. Vervang je oude </a:t>
            </a:r>
            <a:r>
              <a:rPr lang="nl-NL" sz="3500" b="1" dirty="0">
                <a:hlinkClick r:id="rId17" tooltip="Koelkasten en vriezers"/>
              </a:rPr>
              <a:t>koelkast</a:t>
            </a:r>
            <a:r>
              <a:rPr lang="nl-NL" sz="3500" dirty="0"/>
              <a:t> bijvoorbeeld op tijd. En doe echte </a:t>
            </a:r>
            <a:r>
              <a:rPr lang="nl-NL" sz="3500" b="1" dirty="0" err="1">
                <a:hlinkClick r:id="rId18" tooltip="Grote energieslurpers"/>
              </a:rPr>
              <a:t>energieslurpers</a:t>
            </a:r>
            <a:r>
              <a:rPr lang="nl-NL" sz="3500" dirty="0"/>
              <a:t> de deur uit. Gebruik elk apparaat efficiënt: draai pas een </a:t>
            </a:r>
            <a:r>
              <a:rPr lang="nl-NL" sz="3500" b="1" dirty="0">
                <a:hlinkClick r:id="rId19" tooltip="Wasmachine"/>
              </a:rPr>
              <a:t>was</a:t>
            </a:r>
            <a:r>
              <a:rPr lang="nl-NL" sz="3500" dirty="0"/>
              <a:t> als de trommel vol is, en zet de </a:t>
            </a:r>
            <a:r>
              <a:rPr lang="nl-NL" sz="3500" b="1" dirty="0">
                <a:hlinkClick r:id="rId20" tooltip="Televisie"/>
              </a:rPr>
              <a:t>tv</a:t>
            </a:r>
            <a:r>
              <a:rPr lang="nl-NL" sz="3500" dirty="0"/>
              <a:t> uit als niemand kijkt.</a:t>
            </a:r>
          </a:p>
          <a:p>
            <a:endParaRPr lang="nl-NL" sz="3500" dirty="0"/>
          </a:p>
          <a:p>
            <a:pPr marL="0" indent="0">
              <a:buNone/>
            </a:pPr>
            <a:r>
              <a:rPr lang="nl-NL" sz="3500" dirty="0"/>
              <a:t>Bron: www.milieucentraal.nl </a:t>
            </a:r>
          </a:p>
          <a:p>
            <a:pPr marL="0" indent="0">
              <a:buNone/>
            </a:pPr>
            <a:endParaRPr lang="en-GB" dirty="0"/>
          </a:p>
        </p:txBody>
      </p:sp>
    </p:spTree>
    <p:extLst>
      <p:ext uri="{BB962C8B-B14F-4D97-AF65-F5344CB8AC3E}">
        <p14:creationId xmlns:p14="http://schemas.microsoft.com/office/powerpoint/2010/main" val="4105712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2E4FC5-CDAA-AC2A-BE9E-E620522B584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B8122C4-0620-46AC-0631-29587DDE64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BE900CE1-28A4-ECB3-B146-6CE22F261B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30EFB056-AC5F-8FEC-2622-6CAAE15A80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a:extLst>
              <a:ext uri="{FF2B5EF4-FFF2-40B4-BE49-F238E27FC236}">
                <a16:creationId xmlns:a16="http://schemas.microsoft.com/office/drawing/2014/main" id="{36927F8E-8A02-CE30-68EE-24D7919109C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535" b="3094"/>
          <a:stretch/>
        </p:blipFill>
        <p:spPr>
          <a:xfrm>
            <a:off x="703182" y="2617139"/>
            <a:ext cx="4777381" cy="145397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6" name="Content Placeholder 5">
            <a:extLst>
              <a:ext uri="{FF2B5EF4-FFF2-40B4-BE49-F238E27FC236}">
                <a16:creationId xmlns:a16="http://schemas.microsoft.com/office/drawing/2014/main" id="{3D14D0A4-CFE1-7EA4-1727-27C1E815E9E5}"/>
              </a:ext>
            </a:extLst>
          </p:cNvPr>
          <p:cNvSpPr>
            <a:spLocks noGrp="1"/>
          </p:cNvSpPr>
          <p:nvPr>
            <p:ph idx="1"/>
          </p:nvPr>
        </p:nvSpPr>
        <p:spPr>
          <a:xfrm>
            <a:off x="5990216" y="1152690"/>
            <a:ext cx="5896479" cy="4351338"/>
          </a:xfrm>
        </p:spPr>
        <p:txBody>
          <a:bodyPr>
            <a:normAutofit/>
          </a:bodyPr>
          <a:lstStyle/>
          <a:p>
            <a:pPr marL="0" indent="0">
              <a:buNone/>
            </a:pPr>
            <a:r>
              <a:rPr lang="en-GB" sz="4500" b="1" dirty="0" err="1"/>
              <a:t>Inzicht</a:t>
            </a:r>
            <a:endParaRPr lang="en-GB" sz="4500" b="1" dirty="0"/>
          </a:p>
          <a:p>
            <a:r>
              <a:rPr lang="en-GB" sz="3200" b="1" dirty="0"/>
              <a:t>Online </a:t>
            </a:r>
            <a:r>
              <a:rPr lang="en-GB" sz="3200" b="1" dirty="0" err="1"/>
              <a:t>huisscan</a:t>
            </a:r>
            <a:r>
              <a:rPr lang="en-GB" sz="3200" b="1" dirty="0"/>
              <a:t> via je bank of </a:t>
            </a:r>
            <a:r>
              <a:rPr lang="en-GB" sz="3200" b="1" dirty="0">
                <a:hlinkClick r:id="rId3"/>
              </a:rPr>
              <a:t>www.homeqgo.nl</a:t>
            </a:r>
            <a:r>
              <a:rPr lang="en-GB" sz="3200" b="1" dirty="0"/>
              <a:t> of </a:t>
            </a:r>
            <a:r>
              <a:rPr lang="en-GB" sz="3200" b="1" dirty="0" err="1"/>
              <a:t>breder</a:t>
            </a:r>
            <a:r>
              <a:rPr lang="en-GB" sz="3200" b="1" dirty="0"/>
              <a:t> </a:t>
            </a:r>
            <a:r>
              <a:rPr lang="nl-NL" sz="3200" dirty="0">
                <a:hlinkClick r:id="rId4"/>
              </a:rPr>
              <a:t>Ontdek wat jij kan doen | Milieu Centraal</a:t>
            </a:r>
            <a:endParaRPr lang="en-GB" sz="3200" b="1" dirty="0"/>
          </a:p>
          <a:p>
            <a:r>
              <a:rPr lang="en-GB" sz="3200" b="1" dirty="0" err="1"/>
              <a:t>Maatwerkadvies</a:t>
            </a:r>
            <a:r>
              <a:rPr lang="en-GB" sz="3200" b="1" dirty="0"/>
              <a:t> van </a:t>
            </a:r>
            <a:r>
              <a:rPr lang="en-GB" sz="3200" b="1" dirty="0" err="1"/>
              <a:t>een</a:t>
            </a:r>
            <a:r>
              <a:rPr lang="en-GB" sz="3200" b="1" dirty="0"/>
              <a:t> EPA </a:t>
            </a:r>
            <a:r>
              <a:rPr lang="en-GB" sz="3200" b="1" dirty="0" err="1"/>
              <a:t>adviseur</a:t>
            </a:r>
            <a:r>
              <a:rPr lang="en-GB" sz="3200" b="1" dirty="0"/>
              <a:t> : </a:t>
            </a:r>
            <a:r>
              <a:rPr lang="en-GB" sz="3200" b="1" dirty="0">
                <a:hlinkClick r:id="rId5"/>
              </a:rPr>
              <a:t>www.zoekeenenergieadviseur.nl</a:t>
            </a:r>
            <a:r>
              <a:rPr lang="en-GB" sz="3200" b="1" dirty="0"/>
              <a:t> </a:t>
            </a:r>
          </a:p>
          <a:p>
            <a:pPr marL="0" indent="0">
              <a:buNone/>
            </a:pPr>
            <a:endParaRPr lang="en-GB" sz="4500" b="1" dirty="0"/>
          </a:p>
          <a:p>
            <a:pPr marL="0" indent="0">
              <a:buNone/>
            </a:pPr>
            <a:endParaRPr lang="en-GB" sz="4500" b="1" dirty="0"/>
          </a:p>
          <a:p>
            <a:pPr marL="0" indent="0">
              <a:buNone/>
            </a:pPr>
            <a:endParaRPr lang="en-GB" dirty="0"/>
          </a:p>
        </p:txBody>
      </p:sp>
    </p:spTree>
    <p:extLst>
      <p:ext uri="{BB962C8B-B14F-4D97-AF65-F5344CB8AC3E}">
        <p14:creationId xmlns:p14="http://schemas.microsoft.com/office/powerpoint/2010/main" val="2669426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F55BA93-C601-82A5-1052-DE6FEC5C985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35CF8D5-1372-EEC1-DA6C-916AAF000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43A02289-19A4-0BE3-55EB-8A539B3F76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4D3A1B2E-24C1-5B7B-DE5C-16FF313F2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a:extLst>
              <a:ext uri="{FF2B5EF4-FFF2-40B4-BE49-F238E27FC236}">
                <a16:creationId xmlns:a16="http://schemas.microsoft.com/office/drawing/2014/main" id="{4247076B-B4C8-4688-B11C-7FC49E55DD1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535" b="3094"/>
          <a:stretch/>
        </p:blipFill>
        <p:spPr>
          <a:xfrm>
            <a:off x="703182" y="2617139"/>
            <a:ext cx="4777381" cy="145397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6" name="Content Placeholder 5">
            <a:extLst>
              <a:ext uri="{FF2B5EF4-FFF2-40B4-BE49-F238E27FC236}">
                <a16:creationId xmlns:a16="http://schemas.microsoft.com/office/drawing/2014/main" id="{C125CA38-E2B7-712F-AA19-32B04C9A943C}"/>
              </a:ext>
            </a:extLst>
          </p:cNvPr>
          <p:cNvSpPr>
            <a:spLocks noGrp="1"/>
          </p:cNvSpPr>
          <p:nvPr>
            <p:ph idx="1"/>
          </p:nvPr>
        </p:nvSpPr>
        <p:spPr>
          <a:xfrm>
            <a:off x="5990216" y="1152690"/>
            <a:ext cx="5896479" cy="4351338"/>
          </a:xfrm>
        </p:spPr>
        <p:txBody>
          <a:bodyPr>
            <a:normAutofit/>
          </a:bodyPr>
          <a:lstStyle/>
          <a:p>
            <a:pPr marL="0" indent="0">
              <a:buNone/>
            </a:pPr>
            <a:r>
              <a:rPr lang="en-GB" sz="4500" b="1" dirty="0"/>
              <a:t>Financiering</a:t>
            </a:r>
          </a:p>
          <a:p>
            <a:r>
              <a:rPr lang="en-GB" sz="3200" b="1" dirty="0" err="1"/>
              <a:t>Spaargeld</a:t>
            </a:r>
            <a:endParaRPr lang="en-GB" sz="3200" b="1" dirty="0"/>
          </a:p>
          <a:p>
            <a:r>
              <a:rPr lang="en-GB" sz="3200" b="1" dirty="0"/>
              <a:t>Warmtefonds</a:t>
            </a:r>
          </a:p>
          <a:p>
            <a:r>
              <a:rPr lang="en-GB" sz="3200" b="1" dirty="0" err="1"/>
              <a:t>Hypotheek</a:t>
            </a:r>
            <a:endParaRPr lang="en-GB" sz="3200" b="1" dirty="0"/>
          </a:p>
          <a:p>
            <a:r>
              <a:rPr lang="en-GB" sz="3200" b="1" dirty="0" err="1"/>
              <a:t>Subsidie</a:t>
            </a:r>
            <a:r>
              <a:rPr lang="en-GB" sz="3200" b="1" dirty="0"/>
              <a:t> </a:t>
            </a:r>
            <a:r>
              <a:rPr lang="nl-NL" sz="3200" dirty="0">
                <a:hlinkClick r:id="rId3"/>
              </a:rPr>
              <a:t>ISDE: Subsidie voor verduurzaming van uw woning | RVO.nl</a:t>
            </a:r>
            <a:endParaRPr lang="en-GB" sz="3200" b="1" dirty="0"/>
          </a:p>
          <a:p>
            <a:pPr marL="0" indent="0">
              <a:buNone/>
            </a:pPr>
            <a:endParaRPr lang="en-GB" sz="4500" b="1" dirty="0"/>
          </a:p>
          <a:p>
            <a:pPr marL="0" indent="0">
              <a:buNone/>
            </a:pPr>
            <a:endParaRPr lang="en-GB" dirty="0"/>
          </a:p>
        </p:txBody>
      </p:sp>
    </p:spTree>
    <p:extLst>
      <p:ext uri="{BB962C8B-B14F-4D97-AF65-F5344CB8AC3E}">
        <p14:creationId xmlns:p14="http://schemas.microsoft.com/office/powerpoint/2010/main" val="2226554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D9E5A54-EDB3-B832-AC17-030B7D2B6BC6}"/>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438B53D-78B2-1C54-37EA-ED425859F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E0D2C17B-C4FC-7389-1E83-8368998746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0D4B2D7B-D64D-E666-6D24-1F0EAE447A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a:extLst>
              <a:ext uri="{FF2B5EF4-FFF2-40B4-BE49-F238E27FC236}">
                <a16:creationId xmlns:a16="http://schemas.microsoft.com/office/drawing/2014/main" id="{54CA7EBA-4AAE-604A-B193-6537E16520A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535" b="3094"/>
          <a:stretch/>
        </p:blipFill>
        <p:spPr>
          <a:xfrm>
            <a:off x="703182" y="2617139"/>
            <a:ext cx="4777381" cy="145397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6" name="Content Placeholder 5">
            <a:extLst>
              <a:ext uri="{FF2B5EF4-FFF2-40B4-BE49-F238E27FC236}">
                <a16:creationId xmlns:a16="http://schemas.microsoft.com/office/drawing/2014/main" id="{E4A2F884-A332-918B-3F44-8822EDEBE308}"/>
              </a:ext>
            </a:extLst>
          </p:cNvPr>
          <p:cNvSpPr>
            <a:spLocks noGrp="1"/>
          </p:cNvSpPr>
          <p:nvPr>
            <p:ph idx="1"/>
          </p:nvPr>
        </p:nvSpPr>
        <p:spPr>
          <a:xfrm>
            <a:off x="5990216" y="1152690"/>
            <a:ext cx="5896479" cy="5187150"/>
          </a:xfrm>
        </p:spPr>
        <p:txBody>
          <a:bodyPr>
            <a:normAutofit fontScale="40000" lnSpcReduction="20000"/>
          </a:bodyPr>
          <a:lstStyle/>
          <a:p>
            <a:pPr marL="0" indent="0">
              <a:buNone/>
            </a:pPr>
            <a:r>
              <a:rPr lang="en-GB" sz="4500" b="1" dirty="0"/>
              <a:t>Warmtefonds</a:t>
            </a:r>
          </a:p>
          <a:p>
            <a:pPr marL="0" indent="0">
              <a:buNone/>
            </a:pPr>
            <a:r>
              <a:rPr lang="nl-NL" sz="3200" dirty="0">
                <a:hlinkClick r:id="rId3"/>
              </a:rPr>
              <a:t>Gunstige lening om je huis te verduurzamen | </a:t>
            </a:r>
            <a:r>
              <a:rPr lang="nl-NL" sz="3200" dirty="0" err="1">
                <a:hlinkClick r:id="rId3"/>
              </a:rPr>
              <a:t>Verbeterjehuis</a:t>
            </a:r>
            <a:endParaRPr lang="nl-NL" sz="3200" dirty="0"/>
          </a:p>
          <a:p>
            <a:pPr marL="0" indent="0">
              <a:buNone/>
            </a:pPr>
            <a:endParaRPr lang="nl-NL" sz="3200" b="1" dirty="0"/>
          </a:p>
          <a:p>
            <a:r>
              <a:rPr lang="nl-NL" sz="4000" dirty="0"/>
              <a:t>Een lage rente</a:t>
            </a:r>
          </a:p>
          <a:p>
            <a:r>
              <a:rPr lang="nl-NL" sz="4000" dirty="0"/>
              <a:t>Je betaalt geen afsluitkosten en hoeft niet langs de notaris</a:t>
            </a:r>
          </a:p>
          <a:p>
            <a:r>
              <a:rPr lang="nl-NL" sz="4000" dirty="0"/>
              <a:t>Je mag boetevrij vervroegd aflossen</a:t>
            </a:r>
          </a:p>
          <a:p>
            <a:r>
              <a:rPr lang="nl-NL" sz="4000" dirty="0"/>
              <a:t>Er is geen leeftijdsgrens: ook 75-plussers kunnen een lening afsluiten</a:t>
            </a:r>
          </a:p>
          <a:p>
            <a:r>
              <a:rPr lang="nl-NL" sz="4000" dirty="0"/>
              <a:t>Het bedrag dat je kunt lenen ligt tussen de 1.000 en 27.000 euro.</a:t>
            </a:r>
          </a:p>
          <a:p>
            <a:r>
              <a:rPr lang="nl-NL" sz="4000" dirty="0"/>
              <a:t>Maak je je huis zeer energiezuinig of 'nul-op-de-meter'? Dan kun je een hoger bedrag lenen.</a:t>
            </a:r>
          </a:p>
          <a:p>
            <a:r>
              <a:rPr lang="nl-NL" sz="4000" dirty="0"/>
              <a:t>Je kunt kiezen voor een looptijd van 7, 10 of 15 jaar. Leen je 15.000 euro of meer, dan is 20 jaar ook mogelijk.</a:t>
            </a:r>
          </a:p>
          <a:p>
            <a:r>
              <a:rPr lang="nl-NL" sz="4000" dirty="0"/>
              <a:t>Huishoudens met </a:t>
            </a:r>
            <a:r>
              <a:rPr lang="nl-NL" sz="4000" dirty="0" err="1"/>
              <a:t>met</a:t>
            </a:r>
            <a:r>
              <a:rPr lang="nl-NL" sz="4000" dirty="0"/>
              <a:t> een gezamenlijk inkomen van maximaal € 60.000 kunnen een </a:t>
            </a:r>
            <a:r>
              <a:rPr lang="nl-NL" sz="4000" dirty="0" err="1"/>
              <a:t>Energiebespaarlening</a:t>
            </a:r>
            <a:r>
              <a:rPr lang="nl-NL" sz="4000" dirty="0"/>
              <a:t> met 0% rente afsluiten.</a:t>
            </a:r>
          </a:p>
          <a:p>
            <a:r>
              <a:rPr lang="nl-NL" sz="4000" dirty="0"/>
              <a:t>De rente verandert niet tijdens de looptijd van de lening en is vaak aftrekbaar van de belasting.</a:t>
            </a:r>
          </a:p>
          <a:p>
            <a:r>
              <a:rPr lang="nl-NL" sz="4000" dirty="0"/>
              <a:t>Je betaalt voor rente en aflossing een vast bedrag per maand. Aan het einde van de looptijd heb je de volledige lening terugbetaald</a:t>
            </a:r>
          </a:p>
          <a:p>
            <a:pPr marL="0" indent="0">
              <a:buNone/>
            </a:pPr>
            <a:endParaRPr lang="en-GB" sz="3200" b="1" dirty="0"/>
          </a:p>
          <a:p>
            <a:pPr marL="0" indent="0">
              <a:buNone/>
            </a:pPr>
            <a:endParaRPr lang="en-GB" dirty="0"/>
          </a:p>
        </p:txBody>
      </p:sp>
    </p:spTree>
    <p:extLst>
      <p:ext uri="{BB962C8B-B14F-4D97-AF65-F5344CB8AC3E}">
        <p14:creationId xmlns:p14="http://schemas.microsoft.com/office/powerpoint/2010/main" val="3890754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F2D6CC-53AA-AAB7-5703-A8F75E176EF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8975A06-AAF6-E4FC-8DE2-4BDF451F85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E9907C53-51E4-B6DE-65D4-B02D94C4C5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5C91A7F5-1C1F-9BE0-2C05-0D084E79C4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a:extLst>
              <a:ext uri="{FF2B5EF4-FFF2-40B4-BE49-F238E27FC236}">
                <a16:creationId xmlns:a16="http://schemas.microsoft.com/office/drawing/2014/main" id="{F168578A-4720-98ED-A759-B964C63B262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535" b="3094"/>
          <a:stretch/>
        </p:blipFill>
        <p:spPr>
          <a:xfrm>
            <a:off x="703182" y="2617139"/>
            <a:ext cx="4777381" cy="145397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6" name="Content Placeholder 5">
            <a:extLst>
              <a:ext uri="{FF2B5EF4-FFF2-40B4-BE49-F238E27FC236}">
                <a16:creationId xmlns:a16="http://schemas.microsoft.com/office/drawing/2014/main" id="{B98AF5F5-A29A-8B43-751D-1DEAB1CFC1FE}"/>
              </a:ext>
            </a:extLst>
          </p:cNvPr>
          <p:cNvSpPr>
            <a:spLocks noGrp="1"/>
          </p:cNvSpPr>
          <p:nvPr>
            <p:ph idx="1"/>
          </p:nvPr>
        </p:nvSpPr>
        <p:spPr>
          <a:xfrm>
            <a:off x="5990216" y="1152690"/>
            <a:ext cx="5896479" cy="4351338"/>
          </a:xfrm>
        </p:spPr>
        <p:txBody>
          <a:bodyPr>
            <a:normAutofit fontScale="77500" lnSpcReduction="20000"/>
          </a:bodyPr>
          <a:lstStyle/>
          <a:p>
            <a:pPr marL="0" indent="0">
              <a:buNone/>
            </a:pPr>
            <a:r>
              <a:rPr lang="en-GB" sz="4500" b="1" dirty="0" err="1"/>
              <a:t>Hypotheek</a:t>
            </a:r>
            <a:endParaRPr lang="en-GB" sz="4500" b="1" dirty="0"/>
          </a:p>
          <a:p>
            <a:r>
              <a:rPr lang="nl-NL" dirty="0"/>
              <a:t>Voor energielabel E, F, G kun je tot maximaal € 20.000,- extra lenen om te verduurzamen.</a:t>
            </a:r>
          </a:p>
          <a:p>
            <a:r>
              <a:rPr lang="nl-NL" dirty="0"/>
              <a:t>Voor energielabel C, D kun je tot maximaal € 15.000,- extra lenen om te verduurzamen.</a:t>
            </a:r>
          </a:p>
          <a:p>
            <a:r>
              <a:rPr lang="nl-NL" dirty="0"/>
              <a:t>Voor energielabel A+++, A++, A+, A, B kun je tot maximaal € 10.000,- extra lenen om te verduurzamen.</a:t>
            </a:r>
          </a:p>
          <a:p>
            <a:r>
              <a:rPr lang="nl-NL" dirty="0"/>
              <a:t>Voor energielabel A++++ en A++++ met energieprestatiegarantie kun je geen extra geld lenen om te verduurzamen.</a:t>
            </a:r>
          </a:p>
          <a:p>
            <a:r>
              <a:rPr lang="nl-NL" dirty="0"/>
              <a:t>Wanneer er geen of geen geldig label is vastgesteld kun je tot maximaal € 10.000,- extra lenen om te verduurzamen.</a:t>
            </a:r>
          </a:p>
          <a:p>
            <a:pPr marL="0" indent="0">
              <a:buNone/>
            </a:pPr>
            <a:endParaRPr lang="en-GB" dirty="0"/>
          </a:p>
        </p:txBody>
      </p:sp>
    </p:spTree>
    <p:extLst>
      <p:ext uri="{BB962C8B-B14F-4D97-AF65-F5344CB8AC3E}">
        <p14:creationId xmlns:p14="http://schemas.microsoft.com/office/powerpoint/2010/main" val="2762678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073E7F-E587-C506-96E4-286108F03218}"/>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441999B-EA00-44D9-71A3-540BE7AEB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F990C573-D2A6-A0D3-9F7A-B7B5FEDC6A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63CEAE6E-EF20-E3C6-360C-D12118E7D2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a:extLst>
              <a:ext uri="{FF2B5EF4-FFF2-40B4-BE49-F238E27FC236}">
                <a16:creationId xmlns:a16="http://schemas.microsoft.com/office/drawing/2014/main" id="{E516B79E-13E5-DC8A-C701-DAA9C8BF373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535" b="3094"/>
          <a:stretch/>
        </p:blipFill>
        <p:spPr>
          <a:xfrm>
            <a:off x="703182" y="2617139"/>
            <a:ext cx="4777381" cy="145397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6" name="Content Placeholder 5">
            <a:extLst>
              <a:ext uri="{FF2B5EF4-FFF2-40B4-BE49-F238E27FC236}">
                <a16:creationId xmlns:a16="http://schemas.microsoft.com/office/drawing/2014/main" id="{C288A624-251A-9436-7E9C-4FF448F981DE}"/>
              </a:ext>
            </a:extLst>
          </p:cNvPr>
          <p:cNvSpPr>
            <a:spLocks noGrp="1"/>
          </p:cNvSpPr>
          <p:nvPr>
            <p:ph idx="1"/>
          </p:nvPr>
        </p:nvSpPr>
        <p:spPr>
          <a:xfrm>
            <a:off x="5990216" y="1152690"/>
            <a:ext cx="5896479" cy="4351338"/>
          </a:xfrm>
        </p:spPr>
        <p:txBody>
          <a:bodyPr>
            <a:normAutofit/>
          </a:bodyPr>
          <a:lstStyle/>
          <a:p>
            <a:pPr marL="0" indent="0">
              <a:buNone/>
            </a:pPr>
            <a:r>
              <a:rPr lang="en-GB" sz="4500" b="1" dirty="0" err="1"/>
              <a:t>Hypotheek</a:t>
            </a:r>
            <a:endParaRPr lang="en-GB" sz="4500" b="1" dirty="0"/>
          </a:p>
          <a:p>
            <a:r>
              <a:rPr lang="en-GB" dirty="0" err="1"/>
              <a:t>Mogelijk</a:t>
            </a:r>
            <a:r>
              <a:rPr lang="en-GB" dirty="0"/>
              <a:t> </a:t>
            </a:r>
            <a:r>
              <a:rPr lang="en-GB" dirty="0" err="1"/>
              <a:t>hypotheekrente</a:t>
            </a:r>
            <a:r>
              <a:rPr lang="en-GB" dirty="0"/>
              <a:t> </a:t>
            </a:r>
            <a:r>
              <a:rPr lang="en-GB" dirty="0" err="1"/>
              <a:t>korting</a:t>
            </a:r>
            <a:endParaRPr lang="en-GB" dirty="0"/>
          </a:p>
          <a:p>
            <a:r>
              <a:rPr lang="en-GB" dirty="0" err="1"/>
              <a:t>Advies</a:t>
            </a:r>
            <a:r>
              <a:rPr lang="en-GB" dirty="0"/>
              <a:t>/</a:t>
            </a:r>
            <a:r>
              <a:rPr lang="en-GB" dirty="0" err="1"/>
              <a:t>afsluitkosten</a:t>
            </a:r>
            <a:endParaRPr lang="en-GB" dirty="0"/>
          </a:p>
          <a:p>
            <a:r>
              <a:rPr lang="en-GB" dirty="0"/>
              <a:t>Hoger </a:t>
            </a:r>
            <a:r>
              <a:rPr lang="en-GB" dirty="0" err="1"/>
              <a:t>bedrag</a:t>
            </a:r>
            <a:r>
              <a:rPr lang="en-GB" dirty="0"/>
              <a:t> </a:t>
            </a:r>
            <a:r>
              <a:rPr lang="en-GB" dirty="0" err="1"/>
              <a:t>mogelijk</a:t>
            </a:r>
            <a:r>
              <a:rPr lang="en-GB" dirty="0"/>
              <a:t> dan </a:t>
            </a:r>
            <a:r>
              <a:rPr lang="en-GB" dirty="0" err="1"/>
              <a:t>warmtefonds</a:t>
            </a:r>
            <a:endParaRPr lang="en-GB" dirty="0"/>
          </a:p>
          <a:p>
            <a:pPr marL="0" indent="0">
              <a:buNone/>
            </a:pPr>
            <a:endParaRPr lang="en-GB" dirty="0"/>
          </a:p>
        </p:txBody>
      </p:sp>
    </p:spTree>
    <p:extLst>
      <p:ext uri="{BB962C8B-B14F-4D97-AF65-F5344CB8AC3E}">
        <p14:creationId xmlns:p14="http://schemas.microsoft.com/office/powerpoint/2010/main" val="13168298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145</TotalTime>
  <Words>730</Words>
  <Application>Microsoft Office PowerPoint</Application>
  <PresentationFormat>Breedbeeld</PresentationFormat>
  <Paragraphs>72</Paragraphs>
  <Slides>11</Slides>
  <Notes>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11</vt:i4>
      </vt:variant>
    </vt:vector>
  </HeadingPairs>
  <TitlesOfParts>
    <vt:vector size="16" baseType="lpstr">
      <vt:lpstr>Aptos</vt:lpstr>
      <vt:lpstr>Arial</vt:lpstr>
      <vt:lpstr>Calibri</vt:lpstr>
      <vt:lpstr>Calibri Light</vt:lpstr>
      <vt:lpstr>office theme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Zuilhof, DJ (David)</dc:creator>
  <cp:lastModifiedBy>Zuilhof, DJ (David)</cp:lastModifiedBy>
  <cp:revision>70</cp:revision>
  <dcterms:created xsi:type="dcterms:W3CDTF">2023-04-02T09:00:59Z</dcterms:created>
  <dcterms:modified xsi:type="dcterms:W3CDTF">2025-10-12T09:12:35Z</dcterms:modified>
</cp:coreProperties>
</file>